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Lst>
  <p:sldIdLst>
    <p:sldId id="256" r:id="rId2"/>
    <p:sldId id="270" r:id="rId3"/>
    <p:sldId id="271" r:id="rId4"/>
    <p:sldId id="257" r:id="rId5"/>
    <p:sldId id="258" r:id="rId6"/>
    <p:sldId id="260" r:id="rId7"/>
    <p:sldId id="259" r:id="rId8"/>
    <p:sldId id="261" r:id="rId9"/>
    <p:sldId id="262" r:id="rId10"/>
    <p:sldId id="263" r:id="rId11"/>
    <p:sldId id="264" r:id="rId12"/>
    <p:sldId id="265" r:id="rId13"/>
    <p:sldId id="266" r:id="rId14"/>
    <p:sldId id="269" r:id="rId15"/>
    <p:sldId id="267" r:id="rId16"/>
    <p:sldId id="268"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9" d="100"/>
          <a:sy n="89" d="100"/>
        </p:scale>
        <p:origin x="12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7969200-1C47-4974-AE9D-AEF9D2808E63}"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98CD8-462F-407D-8348-04208C90DF4B}" type="slidenum">
              <a:rPr lang="en-US" smtClean="0"/>
              <a:t>‹#›</a:t>
            </a:fld>
            <a:endParaRPr lang="en-US"/>
          </a:p>
        </p:txBody>
      </p:sp>
    </p:spTree>
    <p:extLst>
      <p:ext uri="{BB962C8B-B14F-4D97-AF65-F5344CB8AC3E}">
        <p14:creationId xmlns:p14="http://schemas.microsoft.com/office/powerpoint/2010/main" val="3784598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969200-1C47-4974-AE9D-AEF9D2808E63}"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98CD8-462F-407D-8348-04208C90DF4B}" type="slidenum">
              <a:rPr lang="en-US" smtClean="0"/>
              <a:t>‹#›</a:t>
            </a:fld>
            <a:endParaRPr lang="en-US"/>
          </a:p>
        </p:txBody>
      </p:sp>
    </p:spTree>
    <p:extLst>
      <p:ext uri="{BB962C8B-B14F-4D97-AF65-F5344CB8AC3E}">
        <p14:creationId xmlns:p14="http://schemas.microsoft.com/office/powerpoint/2010/main" val="1453649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969200-1C47-4974-AE9D-AEF9D2808E63}"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98CD8-462F-407D-8348-04208C90DF4B}"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825068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969200-1C47-4974-AE9D-AEF9D2808E63}"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98CD8-462F-407D-8348-04208C90DF4B}" type="slidenum">
              <a:rPr lang="en-US" smtClean="0"/>
              <a:t>‹#›</a:t>
            </a:fld>
            <a:endParaRPr lang="en-US"/>
          </a:p>
        </p:txBody>
      </p:sp>
    </p:spTree>
    <p:extLst>
      <p:ext uri="{BB962C8B-B14F-4D97-AF65-F5344CB8AC3E}">
        <p14:creationId xmlns:p14="http://schemas.microsoft.com/office/powerpoint/2010/main" val="2898419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969200-1C47-4974-AE9D-AEF9D2808E63}"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98CD8-462F-407D-8348-04208C90DF4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78910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969200-1C47-4974-AE9D-AEF9D2808E63}"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98CD8-462F-407D-8348-04208C90DF4B}" type="slidenum">
              <a:rPr lang="en-US" smtClean="0"/>
              <a:t>‹#›</a:t>
            </a:fld>
            <a:endParaRPr lang="en-US"/>
          </a:p>
        </p:txBody>
      </p:sp>
    </p:spTree>
    <p:extLst>
      <p:ext uri="{BB962C8B-B14F-4D97-AF65-F5344CB8AC3E}">
        <p14:creationId xmlns:p14="http://schemas.microsoft.com/office/powerpoint/2010/main" val="3477601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969200-1C47-4974-AE9D-AEF9D2808E63}"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98CD8-462F-407D-8348-04208C90DF4B}" type="slidenum">
              <a:rPr lang="en-US" smtClean="0"/>
              <a:t>‹#›</a:t>
            </a:fld>
            <a:endParaRPr lang="en-US"/>
          </a:p>
        </p:txBody>
      </p:sp>
    </p:spTree>
    <p:extLst>
      <p:ext uri="{BB962C8B-B14F-4D97-AF65-F5344CB8AC3E}">
        <p14:creationId xmlns:p14="http://schemas.microsoft.com/office/powerpoint/2010/main" val="1855502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969200-1C47-4974-AE9D-AEF9D2808E63}"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98CD8-462F-407D-8348-04208C90DF4B}" type="slidenum">
              <a:rPr lang="en-US" smtClean="0"/>
              <a:t>‹#›</a:t>
            </a:fld>
            <a:endParaRPr lang="en-US"/>
          </a:p>
        </p:txBody>
      </p:sp>
    </p:spTree>
    <p:extLst>
      <p:ext uri="{BB962C8B-B14F-4D97-AF65-F5344CB8AC3E}">
        <p14:creationId xmlns:p14="http://schemas.microsoft.com/office/powerpoint/2010/main" val="2723585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969200-1C47-4974-AE9D-AEF9D2808E63}"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98CD8-462F-407D-8348-04208C90DF4B}" type="slidenum">
              <a:rPr lang="en-US" smtClean="0"/>
              <a:t>‹#›</a:t>
            </a:fld>
            <a:endParaRPr lang="en-US"/>
          </a:p>
        </p:txBody>
      </p:sp>
    </p:spTree>
    <p:extLst>
      <p:ext uri="{BB962C8B-B14F-4D97-AF65-F5344CB8AC3E}">
        <p14:creationId xmlns:p14="http://schemas.microsoft.com/office/powerpoint/2010/main" val="1986803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969200-1C47-4974-AE9D-AEF9D2808E63}"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98CD8-462F-407D-8348-04208C90DF4B}" type="slidenum">
              <a:rPr lang="en-US" smtClean="0"/>
              <a:t>‹#›</a:t>
            </a:fld>
            <a:endParaRPr lang="en-US"/>
          </a:p>
        </p:txBody>
      </p:sp>
    </p:spTree>
    <p:extLst>
      <p:ext uri="{BB962C8B-B14F-4D97-AF65-F5344CB8AC3E}">
        <p14:creationId xmlns:p14="http://schemas.microsoft.com/office/powerpoint/2010/main" val="500267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969200-1C47-4974-AE9D-AEF9D2808E63}" type="datetimeFigureOut">
              <a:rPr lang="en-US" smtClean="0"/>
              <a:t>12/20/2023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98CD8-462F-407D-8348-04208C90DF4B}" type="slidenum">
              <a:rPr lang="en-US" smtClean="0"/>
              <a:t>‹#›</a:t>
            </a:fld>
            <a:endParaRPr lang="en-US"/>
          </a:p>
        </p:txBody>
      </p:sp>
    </p:spTree>
    <p:extLst>
      <p:ext uri="{BB962C8B-B14F-4D97-AF65-F5344CB8AC3E}">
        <p14:creationId xmlns:p14="http://schemas.microsoft.com/office/powerpoint/2010/main" val="2065189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969200-1C47-4974-AE9D-AEF9D2808E63}" type="datetimeFigureOut">
              <a:rPr lang="en-US" smtClean="0"/>
              <a:t>12/20/2023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698CD8-462F-407D-8348-04208C90DF4B}" type="slidenum">
              <a:rPr lang="en-US" smtClean="0"/>
              <a:t>‹#›</a:t>
            </a:fld>
            <a:endParaRPr lang="en-US"/>
          </a:p>
        </p:txBody>
      </p:sp>
    </p:spTree>
    <p:extLst>
      <p:ext uri="{BB962C8B-B14F-4D97-AF65-F5344CB8AC3E}">
        <p14:creationId xmlns:p14="http://schemas.microsoft.com/office/powerpoint/2010/main" val="1268466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969200-1C47-4974-AE9D-AEF9D2808E63}" type="datetimeFigureOut">
              <a:rPr lang="en-US" smtClean="0"/>
              <a:t>12/20/2023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698CD8-462F-407D-8348-04208C90DF4B}" type="slidenum">
              <a:rPr lang="en-US" smtClean="0"/>
              <a:t>‹#›</a:t>
            </a:fld>
            <a:endParaRPr lang="en-US"/>
          </a:p>
        </p:txBody>
      </p:sp>
    </p:spTree>
    <p:extLst>
      <p:ext uri="{BB962C8B-B14F-4D97-AF65-F5344CB8AC3E}">
        <p14:creationId xmlns:p14="http://schemas.microsoft.com/office/powerpoint/2010/main" val="1416685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969200-1C47-4974-AE9D-AEF9D2808E63}" type="datetimeFigureOut">
              <a:rPr lang="en-US" smtClean="0"/>
              <a:t>12/20/2023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698CD8-462F-407D-8348-04208C90DF4B}" type="slidenum">
              <a:rPr lang="en-US" smtClean="0"/>
              <a:t>‹#›</a:t>
            </a:fld>
            <a:endParaRPr lang="en-US"/>
          </a:p>
        </p:txBody>
      </p:sp>
    </p:spTree>
    <p:extLst>
      <p:ext uri="{BB962C8B-B14F-4D97-AF65-F5344CB8AC3E}">
        <p14:creationId xmlns:p14="http://schemas.microsoft.com/office/powerpoint/2010/main" val="2160143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969200-1C47-4974-AE9D-AEF9D2808E63}" type="datetimeFigureOut">
              <a:rPr lang="en-US" smtClean="0"/>
              <a:t>12/20/2023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98CD8-462F-407D-8348-04208C90DF4B}" type="slidenum">
              <a:rPr lang="en-US" smtClean="0"/>
              <a:t>‹#›</a:t>
            </a:fld>
            <a:endParaRPr lang="en-US"/>
          </a:p>
        </p:txBody>
      </p:sp>
    </p:spTree>
    <p:extLst>
      <p:ext uri="{BB962C8B-B14F-4D97-AF65-F5344CB8AC3E}">
        <p14:creationId xmlns:p14="http://schemas.microsoft.com/office/powerpoint/2010/main" val="28944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969200-1C47-4974-AE9D-AEF9D2808E63}" type="datetimeFigureOut">
              <a:rPr lang="en-US" smtClean="0"/>
              <a:t>12/20/2023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98CD8-462F-407D-8348-04208C90DF4B}" type="slidenum">
              <a:rPr lang="en-US" smtClean="0"/>
              <a:t>‹#›</a:t>
            </a:fld>
            <a:endParaRPr lang="en-US"/>
          </a:p>
        </p:txBody>
      </p:sp>
    </p:spTree>
    <p:extLst>
      <p:ext uri="{BB962C8B-B14F-4D97-AF65-F5344CB8AC3E}">
        <p14:creationId xmlns:p14="http://schemas.microsoft.com/office/powerpoint/2010/main" val="1236445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7969200-1C47-4974-AE9D-AEF9D2808E63}" type="datetimeFigureOut">
              <a:rPr lang="en-US" smtClean="0"/>
              <a:t>12/20/2023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3698CD8-462F-407D-8348-04208C90DF4B}" type="slidenum">
              <a:rPr lang="en-US" smtClean="0"/>
              <a:t>‹#›</a:t>
            </a:fld>
            <a:endParaRPr lang="en-US"/>
          </a:p>
        </p:txBody>
      </p:sp>
    </p:spTree>
    <p:extLst>
      <p:ext uri="{BB962C8B-B14F-4D97-AF65-F5344CB8AC3E}">
        <p14:creationId xmlns:p14="http://schemas.microsoft.com/office/powerpoint/2010/main" val="3029626529"/>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F6E41-84F6-4F21-838C-EA1AC185F211}"/>
              </a:ext>
            </a:extLst>
          </p:cNvPr>
          <p:cNvSpPr>
            <a:spLocks noGrp="1"/>
          </p:cNvSpPr>
          <p:nvPr>
            <p:ph type="ctrTitle"/>
          </p:nvPr>
        </p:nvSpPr>
        <p:spPr/>
        <p:txBody>
          <a:bodyPr/>
          <a:lstStyle/>
          <a:p>
            <a:r>
              <a:rPr lang="sr-Cyrl-RS" dirty="0"/>
              <a:t>Вршњачка едукација</a:t>
            </a:r>
            <a:endParaRPr lang="en-US" dirty="0"/>
          </a:p>
        </p:txBody>
      </p:sp>
      <p:sp>
        <p:nvSpPr>
          <p:cNvPr id="3" name="Subtitle 2">
            <a:extLst>
              <a:ext uri="{FF2B5EF4-FFF2-40B4-BE49-F238E27FC236}">
                <a16:creationId xmlns:a16="http://schemas.microsoft.com/office/drawing/2014/main" id="{F7E21A95-E529-41F2-BE6A-18548FA2020E}"/>
              </a:ext>
            </a:extLst>
          </p:cNvPr>
          <p:cNvSpPr>
            <a:spLocks noGrp="1"/>
          </p:cNvSpPr>
          <p:nvPr>
            <p:ph type="subTitle" idx="1"/>
          </p:nvPr>
        </p:nvSpPr>
        <p:spPr/>
        <p:txBody>
          <a:bodyPr/>
          <a:lstStyle/>
          <a:p>
            <a:r>
              <a:rPr lang="sr-Cyrl-RS" dirty="0"/>
              <a:t>ОШ „Младост“, Вршац</a:t>
            </a:r>
            <a:endParaRPr lang="en-US" dirty="0"/>
          </a:p>
        </p:txBody>
      </p:sp>
    </p:spTree>
    <p:extLst>
      <p:ext uri="{BB962C8B-B14F-4D97-AF65-F5344CB8AC3E}">
        <p14:creationId xmlns:p14="http://schemas.microsoft.com/office/powerpoint/2010/main" val="51974931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DE449-F778-422A-8079-62E36003B042}"/>
              </a:ext>
            </a:extLst>
          </p:cNvPr>
          <p:cNvSpPr>
            <a:spLocks noGrp="1"/>
          </p:cNvSpPr>
          <p:nvPr>
            <p:ph type="title"/>
          </p:nvPr>
        </p:nvSpPr>
        <p:spPr/>
        <p:txBody>
          <a:bodyPr/>
          <a:lstStyle/>
          <a:p>
            <a:r>
              <a:rPr lang="sr-Cyrl-RS" dirty="0"/>
              <a:t>Групе за подршку ученицима</a:t>
            </a:r>
            <a:endParaRPr lang="en-US" dirty="0"/>
          </a:p>
        </p:txBody>
      </p:sp>
      <p:sp>
        <p:nvSpPr>
          <p:cNvPr id="3" name="Content Placeholder 2">
            <a:extLst>
              <a:ext uri="{FF2B5EF4-FFF2-40B4-BE49-F238E27FC236}">
                <a16:creationId xmlns:a16="http://schemas.microsoft.com/office/drawing/2014/main" id="{F3D2984E-2359-4CB5-9AC2-7A9274316531}"/>
              </a:ext>
            </a:extLst>
          </p:cNvPr>
          <p:cNvSpPr>
            <a:spLocks noGrp="1"/>
          </p:cNvSpPr>
          <p:nvPr>
            <p:ph idx="1"/>
          </p:nvPr>
        </p:nvSpPr>
        <p:spPr/>
        <p:txBody>
          <a:bodyPr/>
          <a:lstStyle/>
          <a:p>
            <a:r>
              <a:rPr lang="sr-Cyrl-RS" dirty="0"/>
              <a:t>Ова врста вршњачког учења се одвија без присуства наставника и организоване су од стране самих ученика. Оне се одвијају у току слободног времена ученика, након школе или викендима.</a:t>
            </a:r>
          </a:p>
          <a:p>
            <a:r>
              <a:rPr lang="sr-Cyrl-RS" dirty="0"/>
              <a:t>Оваква врста вршњачког учења може бити врло од користи ученицима пред контролне или писмене провере.</a:t>
            </a:r>
          </a:p>
          <a:p>
            <a:r>
              <a:rPr lang="sr-Cyrl-RS" dirty="0"/>
              <a:t>Када ученици на овај начин раде заједно једи другима дају објашњења за одређене задатке.</a:t>
            </a:r>
            <a:endParaRPr lang="en-US" dirty="0"/>
          </a:p>
        </p:txBody>
      </p:sp>
    </p:spTree>
    <p:extLst>
      <p:ext uri="{BB962C8B-B14F-4D97-AF65-F5344CB8AC3E}">
        <p14:creationId xmlns:p14="http://schemas.microsoft.com/office/powerpoint/2010/main" val="2585412801"/>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554D-D597-413F-878E-57762984940E}"/>
              </a:ext>
            </a:extLst>
          </p:cNvPr>
          <p:cNvSpPr>
            <a:spLocks noGrp="1"/>
          </p:cNvSpPr>
          <p:nvPr>
            <p:ph type="title"/>
          </p:nvPr>
        </p:nvSpPr>
        <p:spPr/>
        <p:txBody>
          <a:bodyPr/>
          <a:lstStyle/>
          <a:p>
            <a:r>
              <a:rPr lang="sr-Cyrl-RS" dirty="0"/>
              <a:t>Процена рада других ученика</a:t>
            </a:r>
            <a:endParaRPr lang="en-US" dirty="0"/>
          </a:p>
        </p:txBody>
      </p:sp>
      <p:sp>
        <p:nvSpPr>
          <p:cNvPr id="3" name="Content Placeholder 2">
            <a:extLst>
              <a:ext uri="{FF2B5EF4-FFF2-40B4-BE49-F238E27FC236}">
                <a16:creationId xmlns:a16="http://schemas.microsoft.com/office/drawing/2014/main" id="{DFEFFC60-1C3A-4FAE-BEEC-EC3A589C817C}"/>
              </a:ext>
            </a:extLst>
          </p:cNvPr>
          <p:cNvSpPr>
            <a:spLocks noGrp="1"/>
          </p:cNvSpPr>
          <p:nvPr>
            <p:ph idx="1"/>
          </p:nvPr>
        </p:nvSpPr>
        <p:spPr>
          <a:xfrm>
            <a:off x="677334" y="2160588"/>
            <a:ext cx="8596668" cy="3880773"/>
          </a:xfrm>
        </p:spPr>
        <p:txBody>
          <a:bodyPr/>
          <a:lstStyle/>
          <a:p>
            <a:r>
              <a:rPr lang="sr-Cyrl-RS" dirty="0"/>
              <a:t>У овом случају ученици једни другима прегледају задатке које је наставник поставио на часу и дају повратну информацију једни другима.</a:t>
            </a:r>
          </a:p>
          <a:p>
            <a:r>
              <a:rPr lang="sr-Cyrl-RS" dirty="0"/>
              <a:t>Корист од овакве провере је:</a:t>
            </a:r>
          </a:p>
          <a:p>
            <a:pPr marL="0" indent="0">
              <a:buNone/>
            </a:pPr>
            <a:r>
              <a:rPr lang="sr-Cyrl-RS" dirty="0"/>
              <a:t>-што пружа могућност да се види како су други ученици урадили задатак</a:t>
            </a:r>
          </a:p>
          <a:p>
            <a:pPr marL="0" indent="0">
              <a:buNone/>
            </a:pPr>
            <a:r>
              <a:rPr lang="sr-Cyrl-RS" dirty="0"/>
              <a:t>-да се има увид у когнитивне процесе и стратегије учења које други ученик користи</a:t>
            </a:r>
          </a:p>
          <a:p>
            <a:pPr marL="0" indent="0">
              <a:buNone/>
            </a:pPr>
            <a:r>
              <a:rPr lang="sr-Cyrl-RS" dirty="0"/>
              <a:t>-да се вежбају дипломатске способности</a:t>
            </a:r>
          </a:p>
          <a:p>
            <a:pPr marL="0" indent="0">
              <a:buNone/>
            </a:pPr>
            <a:r>
              <a:rPr lang="sr-Cyrl-RS" dirty="0"/>
              <a:t>-развијање критичког мишљења</a:t>
            </a:r>
          </a:p>
          <a:p>
            <a:pPr marL="0" indent="0">
              <a:buNone/>
            </a:pPr>
            <a:endParaRPr lang="en-US" dirty="0"/>
          </a:p>
        </p:txBody>
      </p:sp>
      <p:pic>
        <p:nvPicPr>
          <p:cNvPr id="2052" name="Picture 4" descr="HelpSystems Seventh Annual IBM i Marketplace Survey Reveals Security  Remains Top of Mind - All About Security">
            <a:extLst>
              <a:ext uri="{FF2B5EF4-FFF2-40B4-BE49-F238E27FC236}">
                <a16:creationId xmlns:a16="http://schemas.microsoft.com/office/drawing/2014/main" id="{FB50513B-826E-4C30-89AC-53855856A1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6391" y="4273477"/>
            <a:ext cx="2743200"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124860"/>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226EF-F411-4324-B11D-AE405E1D7B9D}"/>
              </a:ext>
            </a:extLst>
          </p:cNvPr>
          <p:cNvSpPr>
            <a:spLocks noGrp="1"/>
          </p:cNvSpPr>
          <p:nvPr>
            <p:ph type="title"/>
          </p:nvPr>
        </p:nvSpPr>
        <p:spPr/>
        <p:txBody>
          <a:bodyPr/>
          <a:lstStyle/>
          <a:p>
            <a:r>
              <a:rPr lang="sr-Cyrl-RS" dirty="0"/>
              <a:t>Заједнички пројекти</a:t>
            </a:r>
            <a:endParaRPr lang="en-US" dirty="0"/>
          </a:p>
        </p:txBody>
      </p:sp>
      <p:sp>
        <p:nvSpPr>
          <p:cNvPr id="3" name="Content Placeholder 2">
            <a:extLst>
              <a:ext uri="{FF2B5EF4-FFF2-40B4-BE49-F238E27FC236}">
                <a16:creationId xmlns:a16="http://schemas.microsoft.com/office/drawing/2014/main" id="{ADB21E8C-0211-43D3-AFD0-4FB3365E3B61}"/>
              </a:ext>
            </a:extLst>
          </p:cNvPr>
          <p:cNvSpPr>
            <a:spLocks noGrp="1"/>
          </p:cNvSpPr>
          <p:nvPr>
            <p:ph idx="1"/>
          </p:nvPr>
        </p:nvSpPr>
        <p:spPr/>
        <p:txBody>
          <a:bodyPr/>
          <a:lstStyle/>
          <a:p>
            <a:r>
              <a:rPr lang="sr-Cyrl-RS" dirty="0"/>
              <a:t>Ученици заједнички раде на решавању проблема које задаје наставник.</a:t>
            </a:r>
          </a:p>
          <a:p>
            <a:r>
              <a:rPr lang="sr-Cyrl-RS" dirty="0"/>
              <a:t>Овакви пројекти могу подразумевати и рад у пару и рад у великим групама.</a:t>
            </a:r>
          </a:p>
          <a:p>
            <a:r>
              <a:rPr lang="sr-Cyrl-RS" dirty="0"/>
              <a:t>Користи од тога када ученици дуже време раде заједно на одређеном пројекту су:</a:t>
            </a:r>
          </a:p>
          <a:p>
            <a:pPr>
              <a:buFontTx/>
              <a:buChar char="-"/>
            </a:pPr>
            <a:r>
              <a:rPr lang="sr-Cyrl-RS" dirty="0"/>
              <a:t>Увежбавање преговарачких вештинам                         </a:t>
            </a:r>
          </a:p>
          <a:p>
            <a:pPr>
              <a:buFontTx/>
              <a:buChar char="-"/>
            </a:pPr>
            <a:r>
              <a:rPr lang="sr-Cyrl-RS" dirty="0"/>
              <a:t>Постављање рокова и поштовање истих</a:t>
            </a:r>
          </a:p>
          <a:p>
            <a:pPr>
              <a:buFontTx/>
              <a:buChar char="-"/>
            </a:pPr>
            <a:r>
              <a:rPr lang="sr-Cyrl-RS" dirty="0"/>
              <a:t>Ослањање једних на друге</a:t>
            </a:r>
            <a:endParaRPr lang="en-US" dirty="0"/>
          </a:p>
        </p:txBody>
      </p:sp>
      <p:pic>
        <p:nvPicPr>
          <p:cNvPr id="4" name="Picture 3">
            <a:extLst>
              <a:ext uri="{FF2B5EF4-FFF2-40B4-BE49-F238E27FC236}">
                <a16:creationId xmlns:a16="http://schemas.microsoft.com/office/drawing/2014/main" id="{55A45EC7-36F7-4AB6-A58A-EC5FAAE9288C}"/>
              </a:ext>
            </a:extLst>
          </p:cNvPr>
          <p:cNvPicPr>
            <a:picLocks noChangeAspect="1"/>
          </p:cNvPicPr>
          <p:nvPr/>
        </p:nvPicPr>
        <p:blipFill>
          <a:blip r:embed="rId2"/>
          <a:stretch>
            <a:fillRect/>
          </a:stretch>
        </p:blipFill>
        <p:spPr>
          <a:xfrm>
            <a:off x="5979683" y="3926541"/>
            <a:ext cx="2857500" cy="1861072"/>
          </a:xfrm>
          <a:prstGeom prst="rect">
            <a:avLst/>
          </a:prstGeom>
        </p:spPr>
      </p:pic>
    </p:spTree>
    <p:extLst>
      <p:ext uri="{BB962C8B-B14F-4D97-AF65-F5344CB8AC3E}">
        <p14:creationId xmlns:p14="http://schemas.microsoft.com/office/powerpoint/2010/main" val="2057252102"/>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E762B-4560-48A3-9EC9-BA4FE0793795}"/>
              </a:ext>
            </a:extLst>
          </p:cNvPr>
          <p:cNvSpPr>
            <a:spLocks noGrp="1"/>
          </p:cNvSpPr>
          <p:nvPr>
            <p:ph type="title"/>
          </p:nvPr>
        </p:nvSpPr>
        <p:spPr/>
        <p:txBody>
          <a:bodyPr/>
          <a:lstStyle/>
          <a:p>
            <a:r>
              <a:rPr lang="sr-Cyrl-RS" dirty="0"/>
              <a:t>Каскадне групе</a:t>
            </a:r>
            <a:endParaRPr lang="en-US" dirty="0"/>
          </a:p>
        </p:txBody>
      </p:sp>
      <p:sp>
        <p:nvSpPr>
          <p:cNvPr id="3" name="Content Placeholder 2">
            <a:extLst>
              <a:ext uri="{FF2B5EF4-FFF2-40B4-BE49-F238E27FC236}">
                <a16:creationId xmlns:a16="http://schemas.microsoft.com/office/drawing/2014/main" id="{85067457-29E6-4C2B-BFBC-0C1E5A67EEB5}"/>
              </a:ext>
            </a:extLst>
          </p:cNvPr>
          <p:cNvSpPr>
            <a:spLocks noGrp="1"/>
          </p:cNvSpPr>
          <p:nvPr>
            <p:ph idx="1"/>
          </p:nvPr>
        </p:nvSpPr>
        <p:spPr/>
        <p:txBody>
          <a:bodyPr/>
          <a:lstStyle/>
          <a:p>
            <a:r>
              <a:rPr lang="sr-Cyrl-RS" dirty="0"/>
              <a:t>Каскадне групе подразумевају да се ученици распоређују у групе које временом постају или мање или веће.</a:t>
            </a:r>
          </a:p>
          <a:p>
            <a:r>
              <a:rPr lang="sr-Cyrl-RS" dirty="0"/>
              <a:t>Групе које постају мање: Овакве активности почињу као велике групе, затим се деле на пола, па се на тај начин деле док не постану парови или појединци.</a:t>
            </a:r>
          </a:p>
          <a:p>
            <a:r>
              <a:rPr lang="sr-Cyrl-RS" dirty="0"/>
              <a:t>Групе које постају веће: Метод који се често назива „</a:t>
            </a:r>
            <a:r>
              <a:rPr lang="en-US" dirty="0"/>
              <a:t>think-pair-share”</a:t>
            </a:r>
            <a:r>
              <a:rPr lang="sr-Cyrl-RS" dirty="0"/>
              <a:t>. Овде ученици почињу да раде појединачно, зати у пару и на крају у све већим и већим групама.</a:t>
            </a:r>
            <a:endParaRPr lang="en-US" dirty="0"/>
          </a:p>
        </p:txBody>
      </p:sp>
    </p:spTree>
    <p:extLst>
      <p:ext uri="{BB962C8B-B14F-4D97-AF65-F5344CB8AC3E}">
        <p14:creationId xmlns:p14="http://schemas.microsoft.com/office/powerpoint/2010/main" val="124100799"/>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12C91-84C0-4DB1-A6E7-FC9AFB5E79D2}"/>
              </a:ext>
            </a:extLst>
          </p:cNvPr>
          <p:cNvSpPr>
            <a:spLocks noGrp="1"/>
          </p:cNvSpPr>
          <p:nvPr>
            <p:ph type="title"/>
          </p:nvPr>
        </p:nvSpPr>
        <p:spPr/>
        <p:txBody>
          <a:bodyPr/>
          <a:lstStyle/>
          <a:p>
            <a:r>
              <a:rPr lang="sr-Cyrl-RS" dirty="0"/>
              <a:t>Модел слагалице</a:t>
            </a:r>
            <a:endParaRPr lang="en-US" dirty="0"/>
          </a:p>
        </p:txBody>
      </p:sp>
      <p:sp>
        <p:nvSpPr>
          <p:cNvPr id="3" name="Content Placeholder 2">
            <a:extLst>
              <a:ext uri="{FF2B5EF4-FFF2-40B4-BE49-F238E27FC236}">
                <a16:creationId xmlns:a16="http://schemas.microsoft.com/office/drawing/2014/main" id="{4CB91AA8-8C58-4881-8404-B4C9F6C7009F}"/>
              </a:ext>
            </a:extLst>
          </p:cNvPr>
          <p:cNvSpPr>
            <a:spLocks noGrp="1"/>
          </p:cNvSpPr>
          <p:nvPr>
            <p:ph idx="1"/>
          </p:nvPr>
        </p:nvSpPr>
        <p:spPr/>
        <p:txBody>
          <a:bodyPr/>
          <a:lstStyle/>
          <a:p>
            <a:r>
              <a:rPr lang="sr-Cyrl-RS" dirty="0"/>
              <a:t>Овај модел учења подразумева груписање ученика на два начина који следе једен други.</a:t>
            </a:r>
          </a:p>
          <a:p>
            <a:r>
              <a:rPr lang="sr-Cyrl-RS" dirty="0"/>
              <a:t>1. подела: Свака група се фокусира на другачији аспект одређене теме</a:t>
            </a:r>
          </a:p>
          <a:p>
            <a:r>
              <a:rPr lang="sr-Cyrl-RS" dirty="0"/>
              <a:t>2. подела: Ученици се мешају и оформе се нове групе. Свака нова група треба да има по једног члана од сваке од претходних група. Тако свака група има по једног експерта специфичног аспекта на ту тему. Ове нове групе затим раде на задтку знајући да имају покривене све аспекте те теме.</a:t>
            </a:r>
            <a:endParaRPr lang="en-US" dirty="0"/>
          </a:p>
        </p:txBody>
      </p:sp>
      <p:pic>
        <p:nvPicPr>
          <p:cNvPr id="4" name="Picture 3">
            <a:extLst>
              <a:ext uri="{FF2B5EF4-FFF2-40B4-BE49-F238E27FC236}">
                <a16:creationId xmlns:a16="http://schemas.microsoft.com/office/drawing/2014/main" id="{2A901BE2-1879-44CE-BB3D-B397668D40A0}"/>
              </a:ext>
            </a:extLst>
          </p:cNvPr>
          <p:cNvPicPr>
            <a:picLocks noChangeAspect="1"/>
          </p:cNvPicPr>
          <p:nvPr/>
        </p:nvPicPr>
        <p:blipFill>
          <a:blip r:embed="rId2"/>
          <a:stretch>
            <a:fillRect/>
          </a:stretch>
        </p:blipFill>
        <p:spPr>
          <a:xfrm>
            <a:off x="3265506" y="4464424"/>
            <a:ext cx="3016960" cy="2160830"/>
          </a:xfrm>
          <a:prstGeom prst="rect">
            <a:avLst/>
          </a:prstGeom>
        </p:spPr>
      </p:pic>
    </p:spTree>
    <p:extLst>
      <p:ext uri="{BB962C8B-B14F-4D97-AF65-F5344CB8AC3E}">
        <p14:creationId xmlns:p14="http://schemas.microsoft.com/office/powerpoint/2010/main" val="3753946101"/>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0899D-145B-49EB-B63E-C2F02A2C1AEB}"/>
              </a:ext>
            </a:extLst>
          </p:cNvPr>
          <p:cNvSpPr>
            <a:spLocks noGrp="1"/>
          </p:cNvSpPr>
          <p:nvPr>
            <p:ph type="title"/>
          </p:nvPr>
        </p:nvSpPr>
        <p:spPr/>
        <p:txBody>
          <a:bodyPr/>
          <a:lstStyle/>
          <a:p>
            <a:r>
              <a:rPr lang="sr-Cyrl-RS" dirty="0"/>
              <a:t>Позитивне стране вршњачког учења</a:t>
            </a:r>
            <a:endParaRPr lang="en-US" dirty="0"/>
          </a:p>
        </p:txBody>
      </p:sp>
      <p:sp>
        <p:nvSpPr>
          <p:cNvPr id="3" name="Content Placeholder 2">
            <a:extLst>
              <a:ext uri="{FF2B5EF4-FFF2-40B4-BE49-F238E27FC236}">
                <a16:creationId xmlns:a16="http://schemas.microsoft.com/office/drawing/2014/main" id="{4383B31E-0998-4A07-BEB5-A0DE0F2413BA}"/>
              </a:ext>
            </a:extLst>
          </p:cNvPr>
          <p:cNvSpPr>
            <a:spLocks noGrp="1"/>
          </p:cNvSpPr>
          <p:nvPr>
            <p:ph idx="1"/>
          </p:nvPr>
        </p:nvSpPr>
        <p:spPr/>
        <p:txBody>
          <a:bodyPr/>
          <a:lstStyle/>
          <a:p>
            <a:r>
              <a:rPr lang="sr-Cyrl-RS" dirty="0"/>
              <a:t>Ученици посматрају ствари и из перспективе других ученика и то им помаже да унапреде своје знање.</a:t>
            </a:r>
          </a:p>
          <a:p>
            <a:r>
              <a:rPr lang="sr-Cyrl-RS" dirty="0"/>
              <a:t>Подучавање других нам омогућава да продубимо знање из те области.</a:t>
            </a:r>
          </a:p>
          <a:p>
            <a:r>
              <a:rPr lang="sr-Cyrl-RS" dirty="0"/>
              <a:t>Социјална интеракција може да мотивише ученике да боље уче.</a:t>
            </a:r>
          </a:p>
          <a:p>
            <a:r>
              <a:rPr lang="sr-Cyrl-RS" dirty="0"/>
              <a:t>Заједничко учење може постати „забавно“што подстиче ученике да дуже остану усредсређени на тему.</a:t>
            </a:r>
            <a:endParaRPr lang="en-US" dirty="0"/>
          </a:p>
        </p:txBody>
      </p:sp>
    </p:spTree>
    <p:extLst>
      <p:ext uri="{BB962C8B-B14F-4D97-AF65-F5344CB8AC3E}">
        <p14:creationId xmlns:p14="http://schemas.microsoft.com/office/powerpoint/2010/main" val="1764589062"/>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F7CCD-E08D-4E1F-AA25-D446F6B2FC89}"/>
              </a:ext>
            </a:extLst>
          </p:cNvPr>
          <p:cNvSpPr>
            <a:spLocks noGrp="1"/>
          </p:cNvSpPr>
          <p:nvPr>
            <p:ph type="title"/>
          </p:nvPr>
        </p:nvSpPr>
        <p:spPr/>
        <p:txBody>
          <a:bodyPr/>
          <a:lstStyle/>
          <a:p>
            <a:r>
              <a:rPr lang="sr-Cyrl-RS" dirty="0"/>
              <a:t>Изазови</a:t>
            </a:r>
            <a:endParaRPr lang="en-US" dirty="0"/>
          </a:p>
        </p:txBody>
      </p:sp>
      <p:sp>
        <p:nvSpPr>
          <p:cNvPr id="3" name="Content Placeholder 2">
            <a:extLst>
              <a:ext uri="{FF2B5EF4-FFF2-40B4-BE49-F238E27FC236}">
                <a16:creationId xmlns:a16="http://schemas.microsoft.com/office/drawing/2014/main" id="{9B62EF0F-5ECF-47B1-858D-E12E45A86076}"/>
              </a:ext>
            </a:extLst>
          </p:cNvPr>
          <p:cNvSpPr>
            <a:spLocks noGrp="1"/>
          </p:cNvSpPr>
          <p:nvPr>
            <p:ph idx="1"/>
          </p:nvPr>
        </p:nvSpPr>
        <p:spPr/>
        <p:txBody>
          <a:bodyPr/>
          <a:lstStyle/>
          <a:p>
            <a:r>
              <a:rPr lang="sr-Cyrl-RS" dirty="0"/>
              <a:t>Рад у групи може деконцентрисати неке ученике, поготово уколико неки од њих нису усредсређени колико и остали.</a:t>
            </a:r>
          </a:p>
          <a:p>
            <a:r>
              <a:rPr lang="sr-Cyrl-RS" dirty="0"/>
              <a:t>Неки ученици боље раде у тишини и самоћи јер се тако боље концентришу и размишљају.</a:t>
            </a:r>
          </a:p>
          <a:p>
            <a:r>
              <a:rPr lang="sr-Cyrl-RS" dirty="0"/>
              <a:t>Ученици са сензорним или бихевиоралним проблемима могу имати проблема при интеракцији са другим ученицима.</a:t>
            </a:r>
          </a:p>
          <a:p>
            <a:r>
              <a:rPr lang="sr-Cyrl-RS" dirty="0"/>
              <a:t>Ученицима треба експлицитно објаснити начин функционисања рада у групи пре него што он буде спроведен.</a:t>
            </a:r>
          </a:p>
          <a:p>
            <a:r>
              <a:rPr lang="sr-Cyrl-RS" dirty="0"/>
              <a:t>Ученици можда неће поштовати критичку повратну информацију коју добију од других ученика.</a:t>
            </a:r>
            <a:endParaRPr lang="en-US" dirty="0"/>
          </a:p>
        </p:txBody>
      </p:sp>
    </p:spTree>
    <p:extLst>
      <p:ext uri="{BB962C8B-B14F-4D97-AF65-F5344CB8AC3E}">
        <p14:creationId xmlns:p14="http://schemas.microsoft.com/office/powerpoint/2010/main" val="1847530205"/>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8A603-FC0B-4ABD-9BD8-BFF251FB96F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AAD9C9C-2CD4-4499-AA63-4F89503AE978}"/>
              </a:ext>
            </a:extLst>
          </p:cNvPr>
          <p:cNvSpPr>
            <a:spLocks noGrp="1"/>
          </p:cNvSpPr>
          <p:nvPr>
            <p:ph idx="1"/>
          </p:nvPr>
        </p:nvSpPr>
        <p:spPr/>
        <p:txBody>
          <a:bodyPr>
            <a:normAutofit/>
          </a:bodyPr>
          <a:lstStyle/>
          <a:p>
            <a:pPr marL="0" indent="0">
              <a:buNone/>
            </a:pPr>
            <a:r>
              <a:rPr lang="sr-Cyrl-RS" sz="2400" dirty="0"/>
              <a:t>                          Зорана Орта</a:t>
            </a:r>
          </a:p>
          <a:p>
            <a:pPr marL="0" indent="0">
              <a:buNone/>
            </a:pPr>
            <a:r>
              <a:rPr lang="sr-Cyrl-RS" sz="2400" dirty="0"/>
              <a:t>    Професор енглеског језика и књижевности</a:t>
            </a:r>
            <a:endParaRPr lang="en-US" sz="2400" dirty="0"/>
          </a:p>
        </p:txBody>
      </p:sp>
    </p:spTree>
    <p:extLst>
      <p:ext uri="{BB962C8B-B14F-4D97-AF65-F5344CB8AC3E}">
        <p14:creationId xmlns:p14="http://schemas.microsoft.com/office/powerpoint/2010/main" val="223964417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18AB2-61A9-46C4-8442-E95B84B1BB2D}"/>
              </a:ext>
            </a:extLst>
          </p:cNvPr>
          <p:cNvSpPr>
            <a:spLocks noGrp="1"/>
          </p:cNvSpPr>
          <p:nvPr>
            <p:ph type="title"/>
          </p:nvPr>
        </p:nvSpPr>
        <p:spPr/>
        <p:txBody>
          <a:bodyPr/>
          <a:lstStyle/>
          <a:p>
            <a:r>
              <a:rPr lang="sr-Cyrl-RS" dirty="0"/>
              <a:t>Врсте учења</a:t>
            </a:r>
            <a:endParaRPr lang="en-US" dirty="0"/>
          </a:p>
        </p:txBody>
      </p:sp>
      <p:sp>
        <p:nvSpPr>
          <p:cNvPr id="3" name="Content Placeholder 2">
            <a:extLst>
              <a:ext uri="{FF2B5EF4-FFF2-40B4-BE49-F238E27FC236}">
                <a16:creationId xmlns:a16="http://schemas.microsoft.com/office/drawing/2014/main" id="{D887FF4D-0AD9-4A16-A30C-31E3A5B2ADA6}"/>
              </a:ext>
            </a:extLst>
          </p:cNvPr>
          <p:cNvSpPr>
            <a:spLocks noGrp="1"/>
          </p:cNvSpPr>
          <p:nvPr>
            <p:ph idx="1"/>
          </p:nvPr>
        </p:nvSpPr>
        <p:spPr/>
        <p:txBody>
          <a:bodyPr/>
          <a:lstStyle/>
          <a:p>
            <a:r>
              <a:rPr lang="sr-Cyrl-RS" dirty="0"/>
              <a:t>Добри предавачи разумеју да постоје различите технике, теорије и модели подучавања путем који ученици добијају свеобухватно знање.</a:t>
            </a:r>
          </a:p>
          <a:p>
            <a:r>
              <a:rPr lang="sr-Cyrl-RS" dirty="0"/>
              <a:t>Ефикасно учење се може постићи на разне начине.Неки ученици сасвим добро усвајају знања од наставника и учитеља, други сасвим добро уче сами.Ипак, једна од најефикаснијих техника је техника вршњачког учења.</a:t>
            </a:r>
            <a:endParaRPr lang="en-US" dirty="0"/>
          </a:p>
        </p:txBody>
      </p:sp>
    </p:spTree>
    <p:extLst>
      <p:ext uri="{BB962C8B-B14F-4D97-AF65-F5344CB8AC3E}">
        <p14:creationId xmlns:p14="http://schemas.microsoft.com/office/powerpoint/2010/main" val="3532821864"/>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4B0F9-9EE9-4D66-8EAD-D55B14E69CED}"/>
              </a:ext>
            </a:extLst>
          </p:cNvPr>
          <p:cNvSpPr>
            <a:spLocks noGrp="1"/>
          </p:cNvSpPr>
          <p:nvPr>
            <p:ph type="title"/>
          </p:nvPr>
        </p:nvSpPr>
        <p:spPr/>
        <p:txBody>
          <a:bodyPr/>
          <a:lstStyle/>
          <a:p>
            <a:r>
              <a:rPr lang="sr-Cyrl-RS" dirty="0"/>
              <a:t>Пирамида учења</a:t>
            </a:r>
            <a:endParaRPr lang="en-US" dirty="0"/>
          </a:p>
        </p:txBody>
      </p:sp>
      <p:pic>
        <p:nvPicPr>
          <p:cNvPr id="4102" name="Picture 6" descr="piramida | boskovicognjena">
            <a:extLst>
              <a:ext uri="{FF2B5EF4-FFF2-40B4-BE49-F238E27FC236}">
                <a16:creationId xmlns:a16="http://schemas.microsoft.com/office/drawing/2014/main" id="{12637BFD-1674-438E-8441-51AC9814D56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6978" y="1613647"/>
            <a:ext cx="7153835" cy="4303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755511"/>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A00EF-1379-44E4-A9AD-4D79BF456786}"/>
              </a:ext>
            </a:extLst>
          </p:cNvPr>
          <p:cNvSpPr>
            <a:spLocks noGrp="1"/>
          </p:cNvSpPr>
          <p:nvPr>
            <p:ph type="title"/>
          </p:nvPr>
        </p:nvSpPr>
        <p:spPr/>
        <p:txBody>
          <a:bodyPr/>
          <a:lstStyle/>
          <a:p>
            <a:r>
              <a:rPr lang="sr-Cyrl-RS" dirty="0"/>
              <a:t>Појам вршњачке едукације</a:t>
            </a:r>
            <a:endParaRPr lang="en-US" dirty="0"/>
          </a:p>
        </p:txBody>
      </p:sp>
      <p:sp>
        <p:nvSpPr>
          <p:cNvPr id="3" name="Content Placeholder 2">
            <a:extLst>
              <a:ext uri="{FF2B5EF4-FFF2-40B4-BE49-F238E27FC236}">
                <a16:creationId xmlns:a16="http://schemas.microsoft.com/office/drawing/2014/main" id="{AC6BA3CB-EA6E-485D-904A-75E105C579EE}"/>
              </a:ext>
            </a:extLst>
          </p:cNvPr>
          <p:cNvSpPr>
            <a:spLocks noGrp="1"/>
          </p:cNvSpPr>
          <p:nvPr>
            <p:ph idx="1"/>
          </p:nvPr>
        </p:nvSpPr>
        <p:spPr/>
        <p:txBody>
          <a:bodyPr/>
          <a:lstStyle/>
          <a:p>
            <a:r>
              <a:rPr lang="sr-Cyrl-RS" dirty="0"/>
              <a:t>Вршњачка едукација је облик едукације којим обучени и едуковани појединци предузимају неформалне или организоване акције како би својим вршњацима пренели одређено знање, објаснили појмове или променили неку врсту понашања.</a:t>
            </a:r>
            <a:endParaRPr lang="en-US" dirty="0"/>
          </a:p>
        </p:txBody>
      </p:sp>
      <p:pic>
        <p:nvPicPr>
          <p:cNvPr id="5" name="Picture 4">
            <a:extLst>
              <a:ext uri="{FF2B5EF4-FFF2-40B4-BE49-F238E27FC236}">
                <a16:creationId xmlns:a16="http://schemas.microsoft.com/office/drawing/2014/main" id="{30513E48-C095-4493-964E-F49716686C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5464" y="3428999"/>
            <a:ext cx="6529891" cy="3122407"/>
          </a:xfrm>
          <a:prstGeom prst="rect">
            <a:avLst/>
          </a:prstGeom>
        </p:spPr>
      </p:pic>
    </p:spTree>
    <p:extLst>
      <p:ext uri="{BB962C8B-B14F-4D97-AF65-F5344CB8AC3E}">
        <p14:creationId xmlns:p14="http://schemas.microsoft.com/office/powerpoint/2010/main" val="1011370659"/>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9772E-273B-4438-8852-4C4988B477E1}"/>
              </a:ext>
            </a:extLst>
          </p:cNvPr>
          <p:cNvSpPr>
            <a:spLocks noGrp="1"/>
          </p:cNvSpPr>
          <p:nvPr>
            <p:ph type="title"/>
          </p:nvPr>
        </p:nvSpPr>
        <p:spPr/>
        <p:txBody>
          <a:bodyPr/>
          <a:lstStyle/>
          <a:p>
            <a:r>
              <a:rPr lang="sr-Cyrl-RS" dirty="0"/>
              <a:t>Предности вршњачке едукације</a:t>
            </a:r>
            <a:endParaRPr lang="en-US" dirty="0"/>
          </a:p>
        </p:txBody>
      </p:sp>
      <p:sp>
        <p:nvSpPr>
          <p:cNvPr id="3" name="Content Placeholder 2">
            <a:extLst>
              <a:ext uri="{FF2B5EF4-FFF2-40B4-BE49-F238E27FC236}">
                <a16:creationId xmlns:a16="http://schemas.microsoft.com/office/drawing/2014/main" id="{AD84DEAD-45AA-4CA4-872C-BB1557BD4DD6}"/>
              </a:ext>
            </a:extLst>
          </p:cNvPr>
          <p:cNvSpPr>
            <a:spLocks noGrp="1"/>
          </p:cNvSpPr>
          <p:nvPr>
            <p:ph idx="1"/>
          </p:nvPr>
        </p:nvSpPr>
        <p:spPr/>
        <p:txBody>
          <a:bodyPr/>
          <a:lstStyle/>
          <a:p>
            <a:r>
              <a:rPr lang="sr-Cyrl-RS" dirty="0"/>
              <a:t>Директна интеракција међу ученицима доприноси процесу учења</a:t>
            </a:r>
          </a:p>
          <a:p>
            <a:r>
              <a:rPr lang="sr-Cyrl-RS" dirty="0"/>
              <a:t>Ученици се осећају опуштеније у комуникацији са вршњацима</a:t>
            </a:r>
          </a:p>
          <a:p>
            <a:r>
              <a:rPr lang="sr-Cyrl-RS" dirty="0"/>
              <a:t>Едукатори и остали ученици имају исти начин изражавања и боље разумеју једни друге</a:t>
            </a:r>
          </a:p>
          <a:p>
            <a:r>
              <a:rPr lang="sr-Cyrl-RS" dirty="0"/>
              <a:t>Лакше препознају потребе и проблеме своје генерације</a:t>
            </a:r>
          </a:p>
          <a:p>
            <a:r>
              <a:rPr lang="sr-Cyrl-RS" dirty="0"/>
              <a:t>Лакше се шири пожељно понашање јер су вршњаци једни другима узори</a:t>
            </a:r>
          </a:p>
          <a:p>
            <a:r>
              <a:rPr lang="sr-Cyrl-RS" dirty="0"/>
              <a:t>Стварају се нова пријатељства и везе</a:t>
            </a:r>
          </a:p>
          <a:p>
            <a:r>
              <a:rPr lang="sr-Cyrl-RS" dirty="0"/>
              <a:t>Процес преноса информација остварује се на неформалан, забаван и интересантан начин</a:t>
            </a:r>
            <a:endParaRPr lang="en-US" dirty="0"/>
          </a:p>
        </p:txBody>
      </p:sp>
      <p:pic>
        <p:nvPicPr>
          <p:cNvPr id="1026" name="Picture 2" descr="Faculty Guide to Incorporating Peer Learning | LIU Brooklyn Learning  Communities">
            <a:extLst>
              <a:ext uri="{FF2B5EF4-FFF2-40B4-BE49-F238E27FC236}">
                <a16:creationId xmlns:a16="http://schemas.microsoft.com/office/drawing/2014/main" id="{B7228BD7-44B5-4135-B77B-21D0824AE3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1552" y="5221091"/>
            <a:ext cx="3216537" cy="1640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411378"/>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15EC5-D97B-4430-962F-DFD5ADA1C8F2}"/>
              </a:ext>
            </a:extLst>
          </p:cNvPr>
          <p:cNvSpPr>
            <a:spLocks noGrp="1"/>
          </p:cNvSpPr>
          <p:nvPr>
            <p:ph type="title"/>
          </p:nvPr>
        </p:nvSpPr>
        <p:spPr/>
        <p:txBody>
          <a:bodyPr/>
          <a:lstStyle/>
          <a:p>
            <a:r>
              <a:rPr lang="sr-Cyrl-RS" dirty="0"/>
              <a:t>Вршњачки едукатори</a:t>
            </a:r>
            <a:endParaRPr lang="en-US" dirty="0"/>
          </a:p>
        </p:txBody>
      </p:sp>
      <p:sp>
        <p:nvSpPr>
          <p:cNvPr id="3" name="Content Placeholder 2">
            <a:extLst>
              <a:ext uri="{FF2B5EF4-FFF2-40B4-BE49-F238E27FC236}">
                <a16:creationId xmlns:a16="http://schemas.microsoft.com/office/drawing/2014/main" id="{C6935C68-6597-44A2-8C62-B227E2CF9063}"/>
              </a:ext>
            </a:extLst>
          </p:cNvPr>
          <p:cNvSpPr>
            <a:spLocks noGrp="1"/>
          </p:cNvSpPr>
          <p:nvPr>
            <p:ph idx="1"/>
          </p:nvPr>
        </p:nvSpPr>
        <p:spPr/>
        <p:txBody>
          <a:bodyPr/>
          <a:lstStyle/>
          <a:p>
            <a:r>
              <a:rPr lang="sr-Cyrl-RS" dirty="0"/>
              <a:t>То су особе из нашег окружења које располажу информацијама о одређеној теми. Информације може пренети у некој неформалној атмосфери (на журци, тренингу, екскурзији, кафићу...) или на организованом предавању (у школи, на радионици, предавању...)</a:t>
            </a:r>
          </a:p>
          <a:p>
            <a:r>
              <a:rPr lang="sr-Cyrl-RS" dirty="0"/>
              <a:t>Они су често добар узор</a:t>
            </a:r>
          </a:p>
          <a:p>
            <a:r>
              <a:rPr lang="sr-Cyrl-RS" dirty="0"/>
              <a:t>Добри су у комуникацији</a:t>
            </a:r>
          </a:p>
          <a:p>
            <a:r>
              <a:rPr lang="sr-Cyrl-RS" dirty="0"/>
              <a:t>Имају добре интерперсоналне вештине, укључујући слушање</a:t>
            </a:r>
          </a:p>
          <a:p>
            <a:r>
              <a:rPr lang="sr-Cyrl-RS" dirty="0"/>
              <a:t>Самоуверени су</a:t>
            </a:r>
          </a:p>
          <a:p>
            <a:r>
              <a:rPr lang="sr-Cyrl-RS" dirty="0"/>
              <a:t>Прихваћени од осталих</a:t>
            </a:r>
            <a:endParaRPr lang="en-US" dirty="0"/>
          </a:p>
        </p:txBody>
      </p:sp>
    </p:spTree>
    <p:extLst>
      <p:ext uri="{BB962C8B-B14F-4D97-AF65-F5344CB8AC3E}">
        <p14:creationId xmlns:p14="http://schemas.microsoft.com/office/powerpoint/2010/main" val="407880897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19E8E-215D-4385-8882-021E88CDBFA9}"/>
              </a:ext>
            </a:extLst>
          </p:cNvPr>
          <p:cNvSpPr>
            <a:spLocks noGrp="1"/>
          </p:cNvSpPr>
          <p:nvPr>
            <p:ph type="title"/>
          </p:nvPr>
        </p:nvSpPr>
        <p:spPr/>
        <p:txBody>
          <a:bodyPr/>
          <a:lstStyle/>
          <a:p>
            <a:r>
              <a:rPr lang="sr-Cyrl-RS" dirty="0"/>
              <a:t>Методе вршњачке едукације</a:t>
            </a:r>
            <a:endParaRPr lang="en-US" dirty="0"/>
          </a:p>
        </p:txBody>
      </p:sp>
      <p:sp>
        <p:nvSpPr>
          <p:cNvPr id="3" name="Content Placeholder 2">
            <a:extLst>
              <a:ext uri="{FF2B5EF4-FFF2-40B4-BE49-F238E27FC236}">
                <a16:creationId xmlns:a16="http://schemas.microsoft.com/office/drawing/2014/main" id="{DB012FC4-2D65-4C1D-B3F0-6CF5D0214A68}"/>
              </a:ext>
            </a:extLst>
          </p:cNvPr>
          <p:cNvSpPr>
            <a:spLocks noGrp="1"/>
          </p:cNvSpPr>
          <p:nvPr>
            <p:ph idx="1"/>
          </p:nvPr>
        </p:nvSpPr>
        <p:spPr/>
        <p:txBody>
          <a:bodyPr/>
          <a:lstStyle/>
          <a:p>
            <a:r>
              <a:rPr lang="sr-Cyrl-RS" dirty="0"/>
              <a:t>Старији ученици подучавају млађе ( било они из виших разреда или они вештији из истог одељења)</a:t>
            </a:r>
          </a:p>
          <a:p>
            <a:r>
              <a:rPr lang="sr-Cyrl-RS" dirty="0"/>
              <a:t>Дискусије на разне теме</a:t>
            </a:r>
          </a:p>
          <a:p>
            <a:r>
              <a:rPr lang="sr-Cyrl-RS" dirty="0"/>
              <a:t>Групе ученика које се састају ван учионице да би радиле на заједничком пројекту или училе за провере знања</a:t>
            </a:r>
          </a:p>
          <a:p>
            <a:r>
              <a:rPr lang="sr-Cyrl-RS" dirty="0"/>
              <a:t>Рад у неколико група које обрађују различите теме а затим деле то са осталим групама</a:t>
            </a:r>
          </a:p>
          <a:p>
            <a:r>
              <a:rPr lang="sr-Cyrl-RS" dirty="0"/>
              <a:t>Рад у пару при чему један ученик проверава или оцењује рад оног другог и обрнуто</a:t>
            </a:r>
          </a:p>
          <a:p>
            <a:r>
              <a:rPr lang="sr-Cyrl-RS" dirty="0"/>
              <a:t>Драматизација (играње улога)</a:t>
            </a:r>
            <a:endParaRPr lang="en-US" dirty="0"/>
          </a:p>
        </p:txBody>
      </p:sp>
      <p:pic>
        <p:nvPicPr>
          <p:cNvPr id="2052" name="Picture 4" descr="Collaborative Learning Theory in Criminal Justice Studies | e-Roll Call  Magazine">
            <a:extLst>
              <a:ext uri="{FF2B5EF4-FFF2-40B4-BE49-F238E27FC236}">
                <a16:creationId xmlns:a16="http://schemas.microsoft.com/office/drawing/2014/main" id="{2AAC7857-F5EF-4EC3-A200-FCF9C91735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3242" y="2538860"/>
            <a:ext cx="2248348"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798039"/>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E0380-F64B-4925-9290-9812F565BD95}"/>
              </a:ext>
            </a:extLst>
          </p:cNvPr>
          <p:cNvSpPr>
            <a:spLocks noGrp="1"/>
          </p:cNvSpPr>
          <p:nvPr>
            <p:ph type="title"/>
          </p:nvPr>
        </p:nvSpPr>
        <p:spPr/>
        <p:txBody>
          <a:bodyPr/>
          <a:lstStyle/>
          <a:p>
            <a:r>
              <a:rPr lang="sr-Cyrl-RS" dirty="0"/>
              <a:t>Супервизија или мониторинг</a:t>
            </a:r>
            <a:endParaRPr lang="en-US" dirty="0"/>
          </a:p>
        </p:txBody>
      </p:sp>
      <p:sp>
        <p:nvSpPr>
          <p:cNvPr id="3" name="Content Placeholder 2">
            <a:extLst>
              <a:ext uri="{FF2B5EF4-FFF2-40B4-BE49-F238E27FC236}">
                <a16:creationId xmlns:a16="http://schemas.microsoft.com/office/drawing/2014/main" id="{A60B2D9A-A2CF-47BC-9A00-65DB691F21C5}"/>
              </a:ext>
            </a:extLst>
          </p:cNvPr>
          <p:cNvSpPr>
            <a:spLocks noGrp="1"/>
          </p:cNvSpPr>
          <p:nvPr>
            <p:ph idx="1"/>
          </p:nvPr>
        </p:nvSpPr>
        <p:spPr/>
        <p:txBody>
          <a:bodyPr/>
          <a:lstStyle/>
          <a:p>
            <a:r>
              <a:rPr lang="sr-Cyrl-RS" dirty="0"/>
              <a:t>Ученици виших разреда подучавају ученике нижих разреда. На овај начин млађи ученици уче,али такође и старији јер „најбољи начин да се нешто научи је путем предавања“</a:t>
            </a:r>
          </a:p>
          <a:p>
            <a:r>
              <a:rPr lang="sr-Cyrl-RS" dirty="0"/>
              <a:t>Други начин подучавања је у оквиру одељења: ученици су истог узраста али поједини имају веће знање те стога могу подучавати друге ученике и на исти начин сами обнављати градиво и имати прилику да га примене кроз објашњења.</a:t>
            </a:r>
            <a:endParaRPr lang="en-US" dirty="0"/>
          </a:p>
        </p:txBody>
      </p:sp>
    </p:spTree>
    <p:extLst>
      <p:ext uri="{BB962C8B-B14F-4D97-AF65-F5344CB8AC3E}">
        <p14:creationId xmlns:p14="http://schemas.microsoft.com/office/powerpoint/2010/main" val="1663216395"/>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D3E95-AECC-4F8D-B805-9A0E50D4BF50}"/>
              </a:ext>
            </a:extLst>
          </p:cNvPr>
          <p:cNvSpPr>
            <a:spLocks noGrp="1"/>
          </p:cNvSpPr>
          <p:nvPr>
            <p:ph type="title"/>
          </p:nvPr>
        </p:nvSpPr>
        <p:spPr/>
        <p:txBody>
          <a:bodyPr/>
          <a:lstStyle/>
          <a:p>
            <a:r>
              <a:rPr lang="sr-Cyrl-RS" dirty="0"/>
              <a:t>Дискусије</a:t>
            </a:r>
            <a:endParaRPr lang="en-US" dirty="0"/>
          </a:p>
        </p:txBody>
      </p:sp>
      <p:sp>
        <p:nvSpPr>
          <p:cNvPr id="3" name="Content Placeholder 2">
            <a:extLst>
              <a:ext uri="{FF2B5EF4-FFF2-40B4-BE49-F238E27FC236}">
                <a16:creationId xmlns:a16="http://schemas.microsoft.com/office/drawing/2014/main" id="{E9B42F9D-1F6F-4E0C-B886-2D5B51281E6C}"/>
              </a:ext>
            </a:extLst>
          </p:cNvPr>
          <p:cNvSpPr>
            <a:spLocks noGrp="1"/>
          </p:cNvSpPr>
          <p:nvPr>
            <p:ph idx="1"/>
          </p:nvPr>
        </p:nvSpPr>
        <p:spPr/>
        <p:txBody>
          <a:bodyPr/>
          <a:lstStyle/>
          <a:p>
            <a:r>
              <a:rPr lang="sr-Cyrl-RS" dirty="0"/>
              <a:t>Дискусије је лакше применити код старијих ученика. Сврха дискусија је да ученици заједно разговарају о теми коју су обрадили на часу. Наставник може ученике подстицати темама или питањима на која се ученици надовезују.</a:t>
            </a:r>
          </a:p>
          <a:p>
            <a:r>
              <a:rPr lang="sr-Cyrl-RS" dirty="0"/>
              <a:t>За дискусије је потребно створити позитивну атмосферу у којој ће ученици слободно разговарати једни са другима. У оваквим врстама разговора нема неког стриктног плана, већ се ученици слободно надовезују и дају своја мишљења.</a:t>
            </a:r>
          </a:p>
        </p:txBody>
      </p:sp>
      <p:pic>
        <p:nvPicPr>
          <p:cNvPr id="1026" name="Picture 2" descr="Let's Talk About It! How to Stage Good Class Discussions">
            <a:extLst>
              <a:ext uri="{FF2B5EF4-FFF2-40B4-BE49-F238E27FC236}">
                <a16:creationId xmlns:a16="http://schemas.microsoft.com/office/drawing/2014/main" id="{59E140F4-7C51-4A29-887B-AEAA9AEC5F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8330" y="4574512"/>
            <a:ext cx="3114675" cy="1466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456590"/>
      </p:ext>
    </p:extLst>
  </p:cSld>
  <p:clrMapOvr>
    <a:masterClrMapping/>
  </p:clrMapOvr>
  <p:transition spd="slow">
    <p:wipe/>
  </p:transition>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238</TotalTime>
  <Words>962</Words>
  <Application>Microsoft Office PowerPoint</Application>
  <PresentationFormat>Widescreen</PresentationFormat>
  <Paragraphs>75</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Trebuchet MS</vt:lpstr>
      <vt:lpstr>Wingdings 3</vt:lpstr>
      <vt:lpstr>Facet</vt:lpstr>
      <vt:lpstr>Вршњачка едукација</vt:lpstr>
      <vt:lpstr>Врсте учења</vt:lpstr>
      <vt:lpstr>Пирамида учења</vt:lpstr>
      <vt:lpstr>Појам вршњачке едукације</vt:lpstr>
      <vt:lpstr>Предности вршњачке едукације</vt:lpstr>
      <vt:lpstr>Вршњачки едукатори</vt:lpstr>
      <vt:lpstr>Методе вршњачке едукације</vt:lpstr>
      <vt:lpstr>Супервизија или мониторинг</vt:lpstr>
      <vt:lpstr>Дискусије</vt:lpstr>
      <vt:lpstr>Групе за подршку ученицима</vt:lpstr>
      <vt:lpstr>Процена рада других ученика</vt:lpstr>
      <vt:lpstr>Заједнички пројекти</vt:lpstr>
      <vt:lpstr>Каскадне групе</vt:lpstr>
      <vt:lpstr>Модел слагалице</vt:lpstr>
      <vt:lpstr>Позитивне стране вршњачког учења</vt:lpstr>
      <vt:lpstr>Изазови</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Вршњачка едукација</dc:title>
  <dc:creator>KORISNIK</dc:creator>
  <cp:lastModifiedBy>KORISNIK</cp:lastModifiedBy>
  <cp:revision>21</cp:revision>
  <dcterms:created xsi:type="dcterms:W3CDTF">2023-11-06T18:33:18Z</dcterms:created>
  <dcterms:modified xsi:type="dcterms:W3CDTF">2023-12-20T11:14:01Z</dcterms:modified>
</cp:coreProperties>
</file>